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61" r:id="rId4"/>
    <p:sldId id="264" r:id="rId5"/>
    <p:sldId id="257" r:id="rId6"/>
    <p:sldId id="259" r:id="rId7"/>
    <p:sldId id="260" r:id="rId8"/>
    <p:sldId id="262" r:id="rId9"/>
    <p:sldId id="263" r:id="rId10"/>
    <p:sldId id="266" r:id="rId11"/>
    <p:sldId id="265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F4DC1-9A6D-40FA-BE16-2D9698EC4215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D8A4A-9364-432D-A2A2-669F67B0BC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52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D8A4A-9364-432D-A2A2-669F67B0BCB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482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F7E2799-E097-40A9-A8B9-7FD25514366F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419BE72-96FD-46E0-A89B-0DB67152DC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401887"/>
            <a:ext cx="7295728" cy="1470025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Antikvar" pitchFamily="34" charset="0"/>
              </a:rPr>
              <a:t>Риторика</a:t>
            </a:r>
            <a:endParaRPr lang="ru-RU" sz="9600" dirty="0">
              <a:latin typeface="Antikvar" pitchFamily="34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2123728" y="4172573"/>
            <a:ext cx="6791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Базалий Р.В. - доцент кафедры </a:t>
            </a:r>
            <a:r>
              <a:rPr lang="ru-RU" sz="2800" b="1" dirty="0" err="1" smtClean="0">
                <a:solidFill>
                  <a:srgbClr val="FF0000"/>
                </a:solidFill>
                <a:latin typeface="Comic Sans MS" pitchFamily="66" charset="0"/>
              </a:rPr>
              <a:t>ТиМПО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ru-RU" sz="2800" b="1" dirty="0" err="1" smtClean="0">
                <a:solidFill>
                  <a:srgbClr val="FF0000"/>
                </a:solidFill>
                <a:latin typeface="Comic Sans MS" pitchFamily="66" charset="0"/>
              </a:rPr>
              <a:t>канд.пед.наук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251520" y="5157192"/>
            <a:ext cx="3528392" cy="1516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2400" dirty="0" smtClean="0"/>
              <a:t>	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74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ru-RU" sz="7400" dirty="0" smtClean="0">
                <a:cs typeface="Calibri" pitchFamily="34" charset="0"/>
              </a:rPr>
              <a:t>Духовная (церковно-богословская)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5733256"/>
            <a:ext cx="4460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Слово </a:t>
            </a:r>
            <a:r>
              <a:rPr lang="ru-RU" dirty="0">
                <a:solidFill>
                  <a:prstClr val="black"/>
                </a:solidFill>
              </a:rPr>
              <a:t>(проповедь</a:t>
            </a:r>
            <a:r>
              <a:rPr lang="ru-RU" dirty="0" smtClean="0">
                <a:solidFill>
                  <a:prstClr val="black"/>
                </a:solidFill>
              </a:rPr>
              <a:t>),</a:t>
            </a:r>
            <a:endParaRPr lang="ru-RU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</a:rPr>
              <a:t>официальная </a:t>
            </a:r>
            <a:r>
              <a:rPr lang="ru-RU" dirty="0" smtClean="0">
                <a:solidFill>
                  <a:prstClr val="black"/>
                </a:solidFill>
              </a:rPr>
              <a:t>церковная.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486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Род </a:t>
            </a:r>
            <a:r>
              <a:rPr lang="ru-RU" dirty="0" smtClean="0"/>
              <a:t>речи (определения)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548680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Вид речи (примеры)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980728"/>
            <a:ext cx="5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/>
              <a:t>Лекция </a:t>
            </a:r>
            <a:r>
              <a:rPr lang="ru-RU" dirty="0"/>
              <a:t>вузовская (школьная</a:t>
            </a:r>
            <a:r>
              <a:rPr lang="ru-RU" dirty="0" smtClean="0"/>
              <a:t>),</a:t>
            </a:r>
            <a:endParaRPr lang="ru-RU" dirty="0"/>
          </a:p>
          <a:p>
            <a:pPr>
              <a:defRPr/>
            </a:pPr>
            <a:r>
              <a:rPr lang="ru-RU" dirty="0"/>
              <a:t>научный </a:t>
            </a:r>
            <a:r>
              <a:rPr lang="ru-RU" dirty="0" smtClean="0"/>
              <a:t>доклад, обзор, сообщение,</a:t>
            </a:r>
            <a:endParaRPr lang="ru-RU" dirty="0"/>
          </a:p>
          <a:p>
            <a:r>
              <a:rPr lang="ru-RU" dirty="0" smtClean="0"/>
              <a:t>научно-популярная лекция.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052736"/>
            <a:ext cx="2404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Академическая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1988840"/>
            <a:ext cx="19549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srgbClr val="A04DA3"/>
              </a:buClr>
            </a:pPr>
            <a:r>
              <a:rPr lang="ru-RU" sz="2400" dirty="0">
                <a:solidFill>
                  <a:prstClr val="black"/>
                </a:solidFill>
              </a:rPr>
              <a:t>Судебная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2060848"/>
            <a:ext cx="51480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Прокурорская (обвинительная),</a:t>
            </a:r>
          </a:p>
          <a:p>
            <a:r>
              <a:rPr lang="ru-RU" dirty="0" smtClean="0"/>
              <a:t>адвокатская (защитительная).</a:t>
            </a:r>
          </a:p>
          <a:p>
            <a:endParaRPr lang="ru-RU" dirty="0" smtClean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198884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0" y="299695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0" y="2996952"/>
            <a:ext cx="3894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Социально-политическая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95936" y="3068960"/>
            <a:ext cx="5148064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Доклад, парламентская, митинговая,</a:t>
            </a:r>
          </a:p>
          <a:p>
            <a:r>
              <a:rPr lang="ru-RU" dirty="0" smtClean="0"/>
              <a:t>военно-патриотическая, дипломатическая,</a:t>
            </a:r>
          </a:p>
          <a:p>
            <a:r>
              <a:rPr lang="ru-RU" dirty="0" smtClean="0"/>
              <a:t>агитаторская, политическое обозрение.</a:t>
            </a:r>
            <a:endParaRPr lang="ru-RU" sz="1400" dirty="0" smtClean="0"/>
          </a:p>
          <a:p>
            <a:endParaRPr lang="ru-RU" dirty="0" smtClean="0"/>
          </a:p>
          <a:p>
            <a:endParaRPr lang="ru-RU" sz="7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4509120"/>
            <a:ext cx="3074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Социально-бытовая</a:t>
            </a:r>
            <a:endParaRPr lang="ru-RU" sz="2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067944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/>
              <a:t>Юбилейная, приветственная,</a:t>
            </a:r>
          </a:p>
          <a:p>
            <a:r>
              <a:rPr lang="ru-RU" dirty="0" smtClean="0"/>
              <a:t>застольная (тост), поминальная,</a:t>
            </a:r>
          </a:p>
          <a:p>
            <a:r>
              <a:rPr lang="ru-RU" dirty="0" smtClean="0"/>
              <a:t>речь на приеме.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0" y="422108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0" y="530120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0" y="5517232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923928" y="404664"/>
            <a:ext cx="72008" cy="6453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Части риторической разработки речи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Части </a:t>
            </a:r>
            <a:r>
              <a:rPr lang="ru-RU" sz="2400" b="1" dirty="0"/>
              <a:t>(каноны) риторической разработки </a:t>
            </a:r>
            <a:r>
              <a:rPr lang="ru-RU" sz="2400" dirty="0"/>
              <a:t>речи были определены еще в античности. Их состав на протяжении веков существенных преобразований не претерпел. Всего различают </a:t>
            </a:r>
            <a:r>
              <a:rPr lang="ru-RU" sz="2400" b="1" dirty="0"/>
              <a:t>пять канонов </a:t>
            </a:r>
            <a:r>
              <a:rPr lang="ru-RU" sz="2400" dirty="0"/>
              <a:t>(этапов риторического действия):</a:t>
            </a:r>
          </a:p>
          <a:p>
            <a:pPr>
              <a:buNone/>
            </a:pPr>
            <a:r>
              <a:rPr lang="ru-RU" sz="2400" dirty="0"/>
              <a:t>1) нахождение или изобретение материала речи или текста (</a:t>
            </a:r>
            <a:r>
              <a:rPr lang="ru-RU" sz="2400" dirty="0" err="1"/>
              <a:t>inventio</a:t>
            </a:r>
            <a:r>
              <a:rPr lang="ru-RU" sz="2400" dirty="0"/>
              <a:t>);</a:t>
            </a:r>
          </a:p>
          <a:p>
            <a:pPr>
              <a:buNone/>
            </a:pPr>
            <a:r>
              <a:rPr lang="ru-RU" sz="2400" dirty="0"/>
              <a:t>2) расположение, или композиция, материала (</a:t>
            </a:r>
            <a:r>
              <a:rPr lang="ru-RU" sz="2400" dirty="0" err="1"/>
              <a:t>dispositio</a:t>
            </a:r>
            <a:r>
              <a:rPr lang="ru-RU" sz="2400" dirty="0"/>
              <a:t>);</a:t>
            </a:r>
          </a:p>
          <a:p>
            <a:pPr>
              <a:buNone/>
            </a:pPr>
            <a:r>
              <a:rPr lang="ru-RU" sz="2400" dirty="0"/>
              <a:t>3) словесное выражение, или дикция (</a:t>
            </a:r>
            <a:r>
              <a:rPr lang="ru-RU" sz="2400" dirty="0" err="1"/>
              <a:t>elocutio</a:t>
            </a:r>
            <a:r>
              <a:rPr lang="ru-RU" sz="2400" dirty="0"/>
              <a:t>);</a:t>
            </a:r>
          </a:p>
          <a:p>
            <a:pPr>
              <a:buNone/>
            </a:pPr>
            <a:r>
              <a:rPr lang="ru-RU" sz="2400" dirty="0"/>
              <a:t>4) память, запоминание (</a:t>
            </a:r>
            <a:r>
              <a:rPr lang="ru-RU" sz="2400" dirty="0" err="1"/>
              <a:t>memoria</a:t>
            </a:r>
            <a:r>
              <a:rPr lang="ru-RU" sz="2400" dirty="0"/>
              <a:t>);</a:t>
            </a:r>
          </a:p>
          <a:p>
            <a:pPr>
              <a:buNone/>
            </a:pPr>
            <a:r>
              <a:rPr lang="ru-RU" sz="2400" dirty="0"/>
              <a:t>5) исполнение, произнесение (</a:t>
            </a:r>
            <a:r>
              <a:rPr lang="ru-RU" sz="2400" dirty="0" err="1"/>
              <a:t>actio</a:t>
            </a:r>
            <a:r>
              <a:rPr lang="ru-RU" sz="2400" dirty="0"/>
              <a:t>). 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22530" name="Picture 2" descr="Картинка 24 из 1518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581128"/>
            <a:ext cx="1456601" cy="227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Риторические навыки и умения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К ним относится навыки: </a:t>
            </a:r>
          </a:p>
          <a:p>
            <a:r>
              <a:rPr lang="ru-RU" dirty="0" smtClean="0"/>
              <a:t>отбор литературы; </a:t>
            </a:r>
          </a:p>
          <a:p>
            <a:r>
              <a:rPr lang="ru-RU" dirty="0" smtClean="0"/>
              <a:t>изучение литературы; </a:t>
            </a:r>
          </a:p>
          <a:p>
            <a:r>
              <a:rPr lang="ru-RU" dirty="0" smtClean="0"/>
              <a:t>составление плана; </a:t>
            </a:r>
          </a:p>
          <a:p>
            <a:r>
              <a:rPr lang="ru-RU" dirty="0" smtClean="0"/>
              <a:t>написание текста речи; </a:t>
            </a:r>
          </a:p>
          <a:p>
            <a:r>
              <a:rPr lang="ru-RU" dirty="0" smtClean="0"/>
              <a:t>самообладание перед слушателями; </a:t>
            </a:r>
          </a:p>
          <a:p>
            <a:r>
              <a:rPr lang="ru-RU" dirty="0" smtClean="0"/>
              <a:t>ориентация во времени.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82" name="Picture 2" descr="http://hophop.com.ua/images/2939_2011101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75772"/>
            <a:ext cx="2917726" cy="2534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6" y="764704"/>
            <a:ext cx="6099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Требования к ораторской речи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856" y="3429000"/>
            <a:ext cx="2808312" cy="461665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Нормативность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365104"/>
            <a:ext cx="2376264" cy="461665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Точность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0112" y="2060848"/>
            <a:ext cx="2088232" cy="461665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Уместность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4" y="3068960"/>
            <a:ext cx="2160240" cy="461665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Логичность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5157192"/>
            <a:ext cx="2736304" cy="461665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Богатство речи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3068960"/>
            <a:ext cx="2304256" cy="461665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Образность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2060848"/>
            <a:ext cx="3168352" cy="461665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Выразительность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520" y="4293096"/>
            <a:ext cx="3347864" cy="461665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Эмоциональность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7904" y="1772816"/>
            <a:ext cx="1584176" cy="461665"/>
          </a:xfrm>
          <a:prstGeom prst="rect">
            <a:avLst/>
          </a:prstGeom>
          <a:noFill/>
          <a:ln w="762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>
                  <a:solidFill>
                    <a:schemeClr val="tx2"/>
                  </a:solidFill>
                </a:ln>
              </a:rPr>
              <a:t>Чистота</a:t>
            </a:r>
            <a:endParaRPr lang="ru-RU" sz="2400" b="1" dirty="0">
              <a:ln>
                <a:solidFill>
                  <a:schemeClr val="tx2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25 из 1518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6688" y="3429000"/>
            <a:ext cx="2517400" cy="30632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636912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Истинное красноречие – это умение сказать все, что нужно, и не больше, чем </a:t>
            </a:r>
            <a:r>
              <a:rPr lang="ru-RU" dirty="0" smtClean="0"/>
              <a:t>нужно.</a:t>
            </a:r>
          </a:p>
          <a:p>
            <a:r>
              <a:rPr lang="ru-RU" dirty="0" smtClean="0"/>
              <a:t>                                                                                                              </a:t>
            </a:r>
            <a:r>
              <a:rPr lang="ru-RU" dirty="0"/>
              <a:t> </a:t>
            </a:r>
            <a:r>
              <a:rPr lang="ru-RU" i="1" dirty="0"/>
              <a:t>Ф. Ларошфуко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32656"/>
            <a:ext cx="3348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Помните!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84482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Красноречие есть искусство покорять умы</a:t>
            </a:r>
            <a:r>
              <a:rPr lang="ru-RU" dirty="0" smtClean="0"/>
              <a:t>.</a:t>
            </a:r>
          </a:p>
          <a:p>
            <a:r>
              <a:rPr lang="ru-RU" i="1" dirty="0"/>
              <a:t> </a:t>
            </a:r>
            <a:r>
              <a:rPr lang="ru-RU" i="1" dirty="0" smtClean="0"/>
              <a:t>                                                                 </a:t>
            </a:r>
            <a:r>
              <a:rPr lang="ru-RU" i="1" dirty="0"/>
              <a:t> Платон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196752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 всегда говори, что знаешь, но всегда </a:t>
            </a:r>
            <a:r>
              <a:rPr lang="ru-RU" dirty="0" smtClean="0"/>
              <a:t>знай, </a:t>
            </a:r>
            <a:r>
              <a:rPr lang="ru-RU" dirty="0"/>
              <a:t>что говоришь. </a:t>
            </a:r>
            <a:endParaRPr lang="ru-RU" dirty="0" smtClean="0"/>
          </a:p>
          <a:p>
            <a:r>
              <a:rPr lang="ru-RU" i="1" dirty="0"/>
              <a:t> </a:t>
            </a:r>
            <a:r>
              <a:rPr lang="ru-RU" i="1" dirty="0" smtClean="0"/>
              <a:t>                                                                                               Клавдий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573325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000" smtClean="0"/>
              <a:t> </a:t>
            </a:r>
            <a:endParaRPr lang="ru-RU" sz="2000" dirty="0"/>
          </a:p>
        </p:txBody>
      </p:sp>
      <p:sp>
        <p:nvSpPr>
          <p:cNvPr id="3" name="TextBox 4"/>
          <p:cNvSpPr txBox="1"/>
          <p:nvPr/>
        </p:nvSpPr>
        <p:spPr>
          <a:xfrm>
            <a:off x="3607587" y="3198167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 Спасибо за внимание!!!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4320480" cy="51845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</a:t>
            </a:r>
          </a:p>
          <a:p>
            <a:pPr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Риторика</a:t>
            </a:r>
            <a:r>
              <a:rPr lang="ru-RU" b="1" dirty="0"/>
              <a:t> </a:t>
            </a:r>
            <a:r>
              <a:rPr lang="ru-RU" dirty="0"/>
              <a:t>(греч. </a:t>
            </a:r>
            <a:r>
              <a:rPr lang="ru-RU" dirty="0" err="1"/>
              <a:t>rhetorike</a:t>
            </a:r>
            <a:r>
              <a:rPr lang="ru-RU" dirty="0"/>
              <a:t> – «ораторское искусство») – научная дисциплина, изучающая закономерности порождения, передачи и восприятия хорошей речи и качественного </a:t>
            </a:r>
            <a:r>
              <a:rPr lang="ru-RU" dirty="0" smtClean="0"/>
              <a:t>текста.</a:t>
            </a:r>
          </a:p>
          <a:p>
            <a:endParaRPr lang="ru-RU" dirty="0"/>
          </a:p>
        </p:txBody>
      </p:sp>
      <p:pic>
        <p:nvPicPr>
          <p:cNvPr id="4101" name="Picture 5" descr="Картинка 145 из 671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548680"/>
            <a:ext cx="3909107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Риторика </a:t>
            </a:r>
            <a:r>
              <a:rPr lang="ru-RU" dirty="0"/>
              <a:t>есть наука о всякой предложенной материи красно говорить и писать. </a:t>
            </a:r>
          </a:p>
          <a:p>
            <a:pPr>
              <a:buNone/>
              <a:defRPr/>
            </a:pPr>
            <a:r>
              <a:rPr lang="ru-RU" dirty="0" smtClean="0"/>
              <a:t>                                                                 М</a:t>
            </a:r>
            <a:r>
              <a:rPr lang="ru-RU" dirty="0"/>
              <a:t>. В. </a:t>
            </a:r>
            <a:r>
              <a:rPr lang="ru-RU" dirty="0" smtClean="0"/>
              <a:t>Ломоносов</a:t>
            </a:r>
          </a:p>
          <a:p>
            <a:pPr>
              <a:buNone/>
              <a:defRPr/>
            </a:pPr>
            <a:endParaRPr lang="ru-RU" dirty="0"/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Красноречие есть дар потрясать души, переливать в них свои страсти и сообщать им образ своих понятий. Можно обучать, как пользоваться сим божественным даром; можно обучать позвольте мне сие выражение, каким образом сии драгоценные камни, чистое порождение природы, очищать от их коры, умножать отделкой их сияние и вставлять их в таком месте, которое бы умножало их блеск. И вот то, что, собственно, называется риторикой. </a:t>
            </a:r>
          </a:p>
          <a:p>
            <a:pPr>
              <a:buNone/>
              <a:defRPr/>
            </a:pPr>
            <a:r>
              <a:rPr lang="ru-RU" dirty="0" smtClean="0"/>
              <a:t>                                                            М</a:t>
            </a:r>
            <a:r>
              <a:rPr lang="ru-RU" dirty="0"/>
              <a:t>. М. Сперанский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7164288" cy="6264696"/>
          </a:xfrm>
        </p:spPr>
        <p:txBody>
          <a:bodyPr>
            <a:normAutofit fontScale="85000" lnSpcReduction="10000"/>
          </a:bodyPr>
          <a:lstStyle/>
          <a:p>
            <a:pPr>
              <a:buNone/>
              <a:defRPr/>
            </a:pPr>
            <a:r>
              <a:rPr lang="ru-RU" dirty="0" smtClean="0"/>
              <a:t>    </a:t>
            </a:r>
          </a:p>
          <a:p>
            <a:pPr>
              <a:buNone/>
              <a:defRPr/>
            </a:pPr>
            <a:r>
              <a:rPr lang="ru-RU" dirty="0" smtClean="0"/>
              <a:t>Ораторское </a:t>
            </a:r>
            <a:r>
              <a:rPr lang="ru-RU" dirty="0"/>
              <a:t>искусство лишь условно называется искусством, в значительной степени - это деятельность, овладеть которой можно, если даже у человека нет для этого особых данных. </a:t>
            </a:r>
          </a:p>
          <a:p>
            <a:pPr>
              <a:buNone/>
              <a:defRPr/>
            </a:pPr>
            <a:r>
              <a:rPr lang="ru-RU" dirty="0" smtClean="0"/>
              <a:t>     На </a:t>
            </a:r>
            <a:r>
              <a:rPr lang="ru-RU" dirty="0"/>
              <a:t>протяжении веков на первый план выдвигались разные стороны ораторского искусства:</a:t>
            </a:r>
          </a:p>
          <a:p>
            <a:pPr>
              <a:defRPr/>
            </a:pPr>
            <a:r>
              <a:rPr lang="ru-RU" dirty="0"/>
              <a:t>Во времена </a:t>
            </a:r>
            <a:r>
              <a:rPr lang="ru-RU" i="1" dirty="0"/>
              <a:t>греческой античности </a:t>
            </a:r>
            <a:r>
              <a:rPr lang="ru-RU" dirty="0"/>
              <a:t>одной из ведущих была формула </a:t>
            </a:r>
            <a:r>
              <a:rPr lang="ru-RU" i="1" dirty="0"/>
              <a:t>"риторика - искусство убеждать". </a:t>
            </a:r>
          </a:p>
          <a:p>
            <a:pPr>
              <a:defRPr/>
            </a:pPr>
            <a:r>
              <a:rPr lang="ru-RU" dirty="0"/>
              <a:t>В теории </a:t>
            </a:r>
            <a:r>
              <a:rPr lang="ru-RU" i="1" dirty="0"/>
              <a:t>римского красноречия определение: риторика - это "искусство говорить хорошо". </a:t>
            </a:r>
          </a:p>
          <a:p>
            <a:pPr>
              <a:defRPr/>
            </a:pPr>
            <a:r>
              <a:rPr lang="ru-RU" dirty="0"/>
              <a:t>Во времена Средневековья и Возрождения актуальной была такая трактовка: </a:t>
            </a:r>
            <a:r>
              <a:rPr lang="ru-RU" i="1" dirty="0"/>
              <a:t>риторика - это искусство украшения речи</a:t>
            </a:r>
            <a:r>
              <a:rPr lang="ru-RU" dirty="0"/>
              <a:t>. </a:t>
            </a:r>
          </a:p>
        </p:txBody>
      </p:sp>
      <p:pic>
        <p:nvPicPr>
          <p:cNvPr id="4" name="Picture 3" descr="C:\Users\Компьютер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844824"/>
            <a:ext cx="2267744" cy="4148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6372200" cy="66693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</a:t>
            </a:r>
            <a:r>
              <a:rPr lang="ru-RU" sz="2400" dirty="0" smtClean="0"/>
              <a:t>Термин </a:t>
            </a:r>
            <a:r>
              <a:rPr lang="ru-RU" sz="2400" i="1" u="sng" dirty="0" smtClean="0"/>
              <a:t>ораторское искусство </a:t>
            </a:r>
            <a:r>
              <a:rPr lang="ru-RU" sz="2400" dirty="0" smtClean="0"/>
              <a:t>античного происхождения. Его синонимы - риторика и красноречие. </a:t>
            </a:r>
          </a:p>
          <a:p>
            <a:pPr>
              <a:buFont typeface="Arial" charset="0"/>
              <a:buNone/>
            </a:pPr>
            <a:r>
              <a:rPr lang="ru-RU" sz="2400" dirty="0"/>
              <a:t> </a:t>
            </a:r>
            <a:r>
              <a:rPr lang="ru-RU" sz="2400" dirty="0" smtClean="0"/>
              <a:t>   Первый трактат по риторике принадлежал </a:t>
            </a:r>
            <a:r>
              <a:rPr lang="ru-RU" sz="2400" dirty="0" err="1" smtClean="0"/>
              <a:t>Кораксу</a:t>
            </a:r>
            <a:r>
              <a:rPr lang="ru-RU" sz="2400" dirty="0" smtClean="0"/>
              <a:t>, оратору и </a:t>
            </a:r>
            <a:r>
              <a:rPr lang="ru-RU" sz="2400" dirty="0" err="1" smtClean="0"/>
              <a:t>адвокату.Он</a:t>
            </a:r>
            <a:r>
              <a:rPr lang="ru-RU" sz="2400" dirty="0" smtClean="0"/>
              <a:t> первый делает попытку установить чёткое деление ораторской речи на части: вступление, предложение, изложение, доказательство или борьба, падение и заключение. Он же высказал положение, что главная цель оратора — не раскрытие истины, но чёткость и убедительность при помощи вероятного.</a:t>
            </a:r>
            <a:endParaRPr lang="ru-RU" sz="2400" dirty="0"/>
          </a:p>
        </p:txBody>
      </p:sp>
      <p:pic>
        <p:nvPicPr>
          <p:cNvPr id="5122" name="Picture 2" descr="http://shkola.ostriv.in.ua/images/publications/4/2156/13148158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1556792"/>
            <a:ext cx="2857500" cy="3838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1052736"/>
            <a:ext cx="5436096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dirty="0" smtClean="0"/>
              <a:t>Значительно расширил область риторики Аристотель .Он считал, что риторика она охватывает все сферы человеческой жизни. Риторикой, понимаемой в таком смысле, пользуются все на каждом шагу: она одинаково необходима как в делах, касающихся житейских нужд отдельного человека, так и в делах государственной важности</a:t>
            </a:r>
            <a:r>
              <a:rPr lang="ru-RU" sz="2400" b="1" dirty="0" smtClean="0"/>
              <a:t>.</a:t>
            </a:r>
            <a:endParaRPr lang="ru-RU" sz="2400" dirty="0"/>
          </a:p>
        </p:txBody>
      </p:sp>
      <p:pic>
        <p:nvPicPr>
          <p:cNvPr id="5" name="Picture 5" descr="2540839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3565525" cy="4818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764704"/>
            <a:ext cx="6732240" cy="30963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В начале </a:t>
            </a:r>
            <a:r>
              <a:rPr lang="ru-RU" sz="2400" dirty="0"/>
              <a:t>17 в. обучение риторическому </a:t>
            </a:r>
            <a:r>
              <a:rPr lang="ru-RU" sz="2400" dirty="0" smtClean="0"/>
              <a:t>искусству </a:t>
            </a:r>
            <a:r>
              <a:rPr lang="ru-RU" sz="2400" dirty="0"/>
              <a:t>в России происходит с помощью освоения "образцовых" текстов (</a:t>
            </a:r>
            <a:r>
              <a:rPr lang="ru-RU" sz="2400" dirty="0" smtClean="0"/>
              <a:t>Священное </a:t>
            </a:r>
            <a:r>
              <a:rPr lang="ru-RU" sz="2400" dirty="0"/>
              <a:t>Писание, богослужебные тексты) и подражания ораторам и писателям. </a:t>
            </a:r>
            <a:r>
              <a:rPr lang="ru-RU" sz="2400" dirty="0" smtClean="0"/>
              <a:t>Обучение в </a:t>
            </a:r>
            <a:r>
              <a:rPr lang="ru-RU" sz="2400" dirty="0"/>
              <a:t>основном ведется на </a:t>
            </a:r>
            <a:r>
              <a:rPr lang="ru-RU" sz="2400" dirty="0" smtClean="0"/>
              <a:t>латинском языке, </a:t>
            </a:r>
            <a:r>
              <a:rPr lang="ru-RU" sz="2400" dirty="0"/>
              <a:t>хотя существуют и опыты перевода риторик на </a:t>
            </a:r>
            <a:r>
              <a:rPr lang="ru-RU" sz="2400" dirty="0" smtClean="0"/>
              <a:t>русский язык. </a:t>
            </a:r>
            <a:endParaRPr lang="ru-RU" sz="2400" dirty="0"/>
          </a:p>
        </p:txBody>
      </p:sp>
      <p:pic>
        <p:nvPicPr>
          <p:cNvPr id="2050" name="Picture 2" descr="Картинка 671 из 671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770" y="404664"/>
            <a:ext cx="2373545" cy="29173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645024"/>
            <a:ext cx="88924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конце 17 — начале 18 в. Россия переживает своеобразный "риторический" бум: создаются новые риторики: Яна (Андрея) </a:t>
            </a:r>
            <a:r>
              <a:rPr lang="ru-RU" sz="2400" dirty="0" err="1" smtClean="0"/>
              <a:t>Белобоцкого</a:t>
            </a:r>
            <a:r>
              <a:rPr lang="ru-RU" sz="2400" dirty="0" smtClean="0"/>
              <a:t>, 1690(?); Михаила Усачева, 1699; </a:t>
            </a:r>
            <a:r>
              <a:rPr lang="ru-RU" sz="2400" dirty="0" err="1" smtClean="0"/>
              <a:t>Софрония</a:t>
            </a:r>
            <a:r>
              <a:rPr lang="ru-RU" sz="2400" dirty="0" smtClean="0"/>
              <a:t> </a:t>
            </a:r>
            <a:r>
              <a:rPr lang="ru-RU" sz="2400" dirty="0" err="1" smtClean="0"/>
              <a:t>Лихуда</a:t>
            </a:r>
            <a:r>
              <a:rPr lang="ru-RU" sz="2400" dirty="0" smtClean="0"/>
              <a:t>, 1698(?); </a:t>
            </a:r>
            <a:r>
              <a:rPr lang="ru-RU" sz="2400" dirty="0" err="1" smtClean="0"/>
              <a:t>Козьмы</a:t>
            </a:r>
            <a:r>
              <a:rPr lang="ru-RU" sz="2400" dirty="0" smtClean="0"/>
              <a:t>, 1710; "Риторическая рука" Стефана Яворского, 1705; Георгия Даниловского 1720.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 Первым печатным учебником Р. стало "Краткое руководство к красноречию" М. В. Ломоносова.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76672"/>
            <a:ext cx="8964488" cy="63813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  <a:defRPr/>
            </a:pPr>
            <a:r>
              <a:rPr lang="ru-RU" sz="2400" i="1" dirty="0" smtClean="0"/>
              <a:t>Риторика опирается на </a:t>
            </a:r>
            <a:r>
              <a:rPr lang="ru-RU" sz="2400" i="1" dirty="0"/>
              <a:t>следующие </a:t>
            </a:r>
            <a:r>
              <a:rPr lang="ru-RU" sz="2400" i="1" dirty="0" smtClean="0"/>
              <a:t>                                            науки:</a:t>
            </a:r>
          </a:p>
          <a:p>
            <a:pPr>
              <a:lnSpc>
                <a:spcPts val="2200"/>
              </a:lnSpc>
              <a:spcBef>
                <a:spcPts val="0"/>
              </a:spcBef>
              <a:defRPr/>
            </a:pPr>
            <a:r>
              <a:rPr lang="ru-RU" sz="2400" dirty="0" smtClean="0"/>
              <a:t>философия</a:t>
            </a:r>
            <a:r>
              <a:rPr lang="ru-RU" sz="2400" dirty="0"/>
              <a:t>, </a:t>
            </a:r>
          </a:p>
          <a:p>
            <a:pPr>
              <a:lnSpc>
                <a:spcPts val="2200"/>
              </a:lnSpc>
              <a:spcBef>
                <a:spcPts val="0"/>
              </a:spcBef>
              <a:defRPr/>
            </a:pPr>
            <a:r>
              <a:rPr lang="ru-RU" sz="2400" dirty="0"/>
              <a:t>логика, </a:t>
            </a:r>
          </a:p>
          <a:p>
            <a:pPr>
              <a:lnSpc>
                <a:spcPts val="2200"/>
              </a:lnSpc>
              <a:spcBef>
                <a:spcPts val="0"/>
              </a:spcBef>
              <a:defRPr/>
            </a:pPr>
            <a:r>
              <a:rPr lang="ru-RU" sz="2400" dirty="0"/>
              <a:t>психология, </a:t>
            </a:r>
          </a:p>
          <a:p>
            <a:pPr>
              <a:lnSpc>
                <a:spcPts val="2200"/>
              </a:lnSpc>
              <a:spcBef>
                <a:spcPts val="0"/>
              </a:spcBef>
              <a:defRPr/>
            </a:pPr>
            <a:r>
              <a:rPr lang="ru-RU" sz="2400" dirty="0"/>
              <a:t>педагогика, </a:t>
            </a:r>
          </a:p>
          <a:p>
            <a:pPr>
              <a:lnSpc>
                <a:spcPts val="2200"/>
              </a:lnSpc>
              <a:spcBef>
                <a:spcPts val="0"/>
              </a:spcBef>
              <a:defRPr/>
            </a:pPr>
            <a:r>
              <a:rPr lang="ru-RU" sz="2400" dirty="0"/>
              <a:t>этика, </a:t>
            </a:r>
          </a:p>
          <a:p>
            <a:pPr>
              <a:lnSpc>
                <a:spcPts val="2200"/>
              </a:lnSpc>
              <a:spcBef>
                <a:spcPts val="0"/>
              </a:spcBef>
              <a:defRPr/>
            </a:pPr>
            <a:r>
              <a:rPr lang="ru-RU" sz="2400" dirty="0"/>
              <a:t>эстетика, </a:t>
            </a:r>
          </a:p>
          <a:p>
            <a:pPr>
              <a:lnSpc>
                <a:spcPts val="2200"/>
              </a:lnSpc>
              <a:spcBef>
                <a:spcPts val="0"/>
              </a:spcBef>
              <a:defRPr/>
            </a:pPr>
            <a:r>
              <a:rPr lang="ru-RU" sz="2400" dirty="0"/>
              <a:t>литературоведение, </a:t>
            </a:r>
          </a:p>
          <a:p>
            <a:pPr>
              <a:lnSpc>
                <a:spcPts val="2200"/>
              </a:lnSpc>
              <a:spcBef>
                <a:spcPts val="0"/>
              </a:spcBef>
              <a:defRPr/>
            </a:pPr>
            <a:r>
              <a:rPr lang="ru-RU" sz="2400" dirty="0"/>
              <a:t>лингвистика. </a:t>
            </a:r>
          </a:p>
          <a:p>
            <a:pPr>
              <a:spcBef>
                <a:spcPts val="0"/>
              </a:spcBef>
              <a:buNone/>
              <a:defRPr/>
            </a:pPr>
            <a:r>
              <a:rPr lang="ru-RU" sz="2400" i="1" dirty="0" smtClean="0"/>
              <a:t>Специалистов разного профиля интересуют </a:t>
            </a:r>
            <a:r>
              <a:rPr lang="ru-RU" sz="2400" i="1" dirty="0"/>
              <a:t>различные аспекты красноречия.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/>
              <a:t>Лингвисты разрабатывают теорию культуры речи, дают рекомендации, как говорить правильно.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/>
              <a:t>Психологи изучают вопросы восприятия и воздействия речевого сообщения. </a:t>
            </a:r>
          </a:p>
          <a:p>
            <a:pPr>
              <a:spcBef>
                <a:spcPts val="0"/>
              </a:spcBef>
              <a:defRPr/>
            </a:pPr>
            <a:r>
              <a:rPr lang="ru-RU" sz="2400" dirty="0"/>
              <a:t>Логика учит оратора последовательно и стройно излагать свои мысли, правильно строить выступление.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7650" name="Picture 2" descr="Картинка 3 из 1480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03864"/>
            <a:ext cx="2592288" cy="3081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240757"/>
            <a:ext cx="8229600" cy="36172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В </a:t>
            </a:r>
            <a:r>
              <a:rPr lang="ru-RU" sz="2400" dirty="0"/>
              <a:t>науке традиционно различают общую и частную риторику. </a:t>
            </a:r>
            <a:r>
              <a:rPr lang="ru-RU" sz="2400" b="1" dirty="0"/>
              <a:t>Общая </a:t>
            </a:r>
            <a:r>
              <a:rPr lang="ru-RU" sz="2400" dirty="0"/>
              <a:t>риторика представляет собой науку об универсальных принципах и правилах построения хорошей речи, не зависящих от конкретной сферы речевой коммуникации</a:t>
            </a:r>
            <a:r>
              <a:rPr lang="ru-RU" sz="2400" dirty="0" smtClean="0"/>
              <a:t>; </a:t>
            </a:r>
            <a:r>
              <a:rPr lang="ru-RU" sz="2400" b="1" dirty="0" smtClean="0"/>
              <a:t>частная</a:t>
            </a:r>
            <a:r>
              <a:rPr lang="ru-RU" sz="2400" b="1" dirty="0"/>
              <a:t> </a:t>
            </a:r>
            <a:r>
              <a:rPr lang="ru-RU" sz="2400" dirty="0"/>
              <a:t>– рассматривает особенности отдельных видов речевой коммуникации в связи с условиями коммуникации, функциями речи и сферами деятельности человека.</a:t>
            </a:r>
          </a:p>
        </p:txBody>
      </p:sp>
      <p:pic>
        <p:nvPicPr>
          <p:cNvPr id="5" name="Picture 4" descr="Картинка 653 из 671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49668"/>
            <a:ext cx="3959408" cy="2746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207</TotalTime>
  <Words>612</Words>
  <Application>Microsoft Office PowerPoint</Application>
  <PresentationFormat>Экран (4:3)</PresentationFormat>
  <Paragraphs>97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Antikvar</vt:lpstr>
      <vt:lpstr>Arial</vt:lpstr>
      <vt:lpstr>Calibri</vt:lpstr>
      <vt:lpstr>Comic Sans MS</vt:lpstr>
      <vt:lpstr>Georgia</vt:lpstr>
      <vt:lpstr>Trebuchet MS</vt:lpstr>
      <vt:lpstr>Wingdings 2</vt:lpstr>
      <vt:lpstr>Городская</vt:lpstr>
      <vt:lpstr>Риторика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Части риторической разработки речи </vt:lpstr>
      <vt:lpstr>Риторические навыки и умения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Риторика</dc:title>
  <dc:creator>Компьютер</dc:creator>
  <cp:lastModifiedBy>Базалий Раиса Викторовна</cp:lastModifiedBy>
  <cp:revision>8</cp:revision>
  <dcterms:created xsi:type="dcterms:W3CDTF">2012-08-31T14:29:58Z</dcterms:created>
  <dcterms:modified xsi:type="dcterms:W3CDTF">2015-12-10T06:09:15Z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354242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